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6" r:id="rId4"/>
    <p:sldMasterId id="2147483654" r:id="rId5"/>
    <p:sldMasterId id="2147483658" r:id="rId6"/>
  </p:sldMasterIdLst>
  <p:notesMasterIdLst>
    <p:notesMasterId r:id="rId146"/>
  </p:notesMasterIdLst>
  <p:sldIdLst>
    <p:sldId id="256" r:id="rId7"/>
    <p:sldId id="1585" r:id="rId8"/>
    <p:sldId id="271" r:id="rId9"/>
    <p:sldId id="1481" r:id="rId10"/>
    <p:sldId id="1341" r:id="rId11"/>
    <p:sldId id="1496" r:id="rId12"/>
    <p:sldId id="1493" r:id="rId13"/>
    <p:sldId id="1488" r:id="rId14"/>
    <p:sldId id="1491" r:id="rId15"/>
    <p:sldId id="1489" r:id="rId16"/>
    <p:sldId id="1487" r:id="rId17"/>
    <p:sldId id="1490" r:id="rId18"/>
    <p:sldId id="1192" r:id="rId19"/>
    <p:sldId id="1202" r:id="rId20"/>
    <p:sldId id="1218" r:id="rId21"/>
    <p:sldId id="1221" r:id="rId22"/>
    <p:sldId id="1223" r:id="rId23"/>
    <p:sldId id="1222" r:id="rId24"/>
    <p:sldId id="1219" r:id="rId25"/>
    <p:sldId id="1596" r:id="rId26"/>
    <p:sldId id="1224" r:id="rId27"/>
    <p:sldId id="1215" r:id="rId28"/>
    <p:sldId id="1588" r:id="rId29"/>
    <p:sldId id="1587" r:id="rId30"/>
    <p:sldId id="1589" r:id="rId31"/>
    <p:sldId id="1590" r:id="rId32"/>
    <p:sldId id="1592" r:id="rId33"/>
    <p:sldId id="1598" r:id="rId34"/>
    <p:sldId id="1599" r:id="rId35"/>
    <p:sldId id="1600" r:id="rId36"/>
    <p:sldId id="1597" r:id="rId37"/>
    <p:sldId id="1591" r:id="rId38"/>
    <p:sldId id="1602" r:id="rId39"/>
    <p:sldId id="1609" r:id="rId40"/>
    <p:sldId id="1608" r:id="rId41"/>
    <p:sldId id="1607" r:id="rId42"/>
    <p:sldId id="1606" r:id="rId43"/>
    <p:sldId id="1605" r:id="rId44"/>
    <p:sldId id="1604" r:id="rId45"/>
    <p:sldId id="1610" r:id="rId46"/>
    <p:sldId id="1612" r:id="rId47"/>
    <p:sldId id="1611" r:id="rId48"/>
    <p:sldId id="1614" r:id="rId49"/>
    <p:sldId id="1613" r:id="rId50"/>
    <p:sldId id="1616" r:id="rId51"/>
    <p:sldId id="1617" r:id="rId52"/>
    <p:sldId id="1618" r:id="rId53"/>
    <p:sldId id="1619" r:id="rId54"/>
    <p:sldId id="1620" r:id="rId55"/>
    <p:sldId id="1615" r:id="rId56"/>
    <p:sldId id="1621" r:id="rId57"/>
    <p:sldId id="1622" r:id="rId58"/>
    <p:sldId id="1601" r:id="rId59"/>
    <p:sldId id="1624" r:id="rId60"/>
    <p:sldId id="1625" r:id="rId61"/>
    <p:sldId id="1623" r:id="rId62"/>
    <p:sldId id="1626" r:id="rId63"/>
    <p:sldId id="1628" r:id="rId64"/>
    <p:sldId id="1629" r:id="rId65"/>
    <p:sldId id="1630" r:id="rId66"/>
    <p:sldId id="1627" r:id="rId67"/>
    <p:sldId id="1631" r:id="rId68"/>
    <p:sldId id="1633" r:id="rId69"/>
    <p:sldId id="1634" r:id="rId70"/>
    <p:sldId id="1632" r:id="rId71"/>
    <p:sldId id="1637" r:id="rId72"/>
    <p:sldId id="1638" r:id="rId73"/>
    <p:sldId id="1636" r:id="rId74"/>
    <p:sldId id="1639" r:id="rId75"/>
    <p:sldId id="1640" r:id="rId76"/>
    <p:sldId id="1603" r:id="rId77"/>
    <p:sldId id="1642" r:id="rId78"/>
    <p:sldId id="1643" r:id="rId79"/>
    <p:sldId id="1644" r:id="rId80"/>
    <p:sldId id="1645" r:id="rId81"/>
    <p:sldId id="1646" r:id="rId82"/>
    <p:sldId id="1648" r:id="rId83"/>
    <p:sldId id="1647" r:id="rId84"/>
    <p:sldId id="1650" r:id="rId85"/>
    <p:sldId id="1651" r:id="rId86"/>
    <p:sldId id="1652" r:id="rId87"/>
    <p:sldId id="1654" r:id="rId88"/>
    <p:sldId id="1653" r:id="rId89"/>
    <p:sldId id="1586" r:id="rId90"/>
    <p:sldId id="1655" r:id="rId91"/>
    <p:sldId id="1657" r:id="rId92"/>
    <p:sldId id="1658" r:id="rId93"/>
    <p:sldId id="1661" r:id="rId94"/>
    <p:sldId id="1660" r:id="rId95"/>
    <p:sldId id="1659" r:id="rId96"/>
    <p:sldId id="1482" r:id="rId97"/>
    <p:sldId id="1500" r:id="rId98"/>
    <p:sldId id="1499" r:id="rId99"/>
    <p:sldId id="1502" r:id="rId100"/>
    <p:sldId id="1503" r:id="rId101"/>
    <p:sldId id="1501" r:id="rId102"/>
    <p:sldId id="1504" r:id="rId103"/>
    <p:sldId id="1505" r:id="rId104"/>
    <p:sldId id="1498" r:id="rId105"/>
    <p:sldId id="1507" r:id="rId106"/>
    <p:sldId id="1506" r:id="rId107"/>
    <p:sldId id="1509" r:id="rId108"/>
    <p:sldId id="1508" r:id="rId109"/>
    <p:sldId id="1510" r:id="rId110"/>
    <p:sldId id="1512" r:id="rId111"/>
    <p:sldId id="1513" r:id="rId112"/>
    <p:sldId id="1514" r:id="rId113"/>
    <p:sldId id="1511" r:id="rId114"/>
    <p:sldId id="1515" r:id="rId115"/>
    <p:sldId id="1518" r:id="rId116"/>
    <p:sldId id="1517" r:id="rId117"/>
    <p:sldId id="1486" r:id="rId118"/>
    <p:sldId id="1519" r:id="rId119"/>
    <p:sldId id="1516" r:id="rId120"/>
    <p:sldId id="1520" r:id="rId121"/>
    <p:sldId id="1522" r:id="rId122"/>
    <p:sldId id="1521" r:id="rId123"/>
    <p:sldId id="1523" r:id="rId124"/>
    <p:sldId id="1524" r:id="rId125"/>
    <p:sldId id="1566" r:id="rId126"/>
    <p:sldId id="1494" r:id="rId127"/>
    <p:sldId id="1549" r:id="rId128"/>
    <p:sldId id="1551" r:id="rId129"/>
    <p:sldId id="1550" r:id="rId130"/>
    <p:sldId id="1555" r:id="rId131"/>
    <p:sldId id="1557" r:id="rId132"/>
    <p:sldId id="1556" r:id="rId133"/>
    <p:sldId id="1558" r:id="rId134"/>
    <p:sldId id="1554" r:id="rId135"/>
    <p:sldId id="1485" r:id="rId136"/>
    <p:sldId id="1492" r:id="rId137"/>
    <p:sldId id="1560" r:id="rId138"/>
    <p:sldId id="1564" r:id="rId139"/>
    <p:sldId id="1561" r:id="rId140"/>
    <p:sldId id="1562" r:id="rId141"/>
    <p:sldId id="1563" r:id="rId142"/>
    <p:sldId id="1548" r:id="rId143"/>
    <p:sldId id="1472" r:id="rId144"/>
    <p:sldId id="260" r:id="rId145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1D29F8-BA3B-4D6F-A915-11CFE50AE317}">
          <p14:sldIdLst>
            <p14:sldId id="256"/>
            <p14:sldId id="1585"/>
            <p14:sldId id="271"/>
            <p14:sldId id="1481"/>
            <p14:sldId id="1341"/>
            <p14:sldId id="1496"/>
            <p14:sldId id="1493"/>
            <p14:sldId id="1488"/>
            <p14:sldId id="1491"/>
            <p14:sldId id="1489"/>
            <p14:sldId id="1487"/>
            <p14:sldId id="1490"/>
            <p14:sldId id="1192"/>
            <p14:sldId id="1202"/>
            <p14:sldId id="1218"/>
            <p14:sldId id="1221"/>
            <p14:sldId id="1223"/>
            <p14:sldId id="1222"/>
            <p14:sldId id="1219"/>
            <p14:sldId id="1596"/>
            <p14:sldId id="1224"/>
            <p14:sldId id="1215"/>
            <p14:sldId id="1588"/>
            <p14:sldId id="1587"/>
            <p14:sldId id="1589"/>
            <p14:sldId id="1590"/>
            <p14:sldId id="1592"/>
            <p14:sldId id="1598"/>
            <p14:sldId id="1599"/>
            <p14:sldId id="1600"/>
            <p14:sldId id="1597"/>
            <p14:sldId id="1591"/>
            <p14:sldId id="1602"/>
            <p14:sldId id="1609"/>
            <p14:sldId id="1608"/>
            <p14:sldId id="1607"/>
            <p14:sldId id="1606"/>
            <p14:sldId id="1605"/>
            <p14:sldId id="1604"/>
            <p14:sldId id="1610"/>
            <p14:sldId id="1612"/>
            <p14:sldId id="1611"/>
            <p14:sldId id="1614"/>
            <p14:sldId id="1613"/>
            <p14:sldId id="1616"/>
            <p14:sldId id="1617"/>
            <p14:sldId id="1618"/>
            <p14:sldId id="1619"/>
            <p14:sldId id="1620"/>
            <p14:sldId id="1615"/>
            <p14:sldId id="1621"/>
            <p14:sldId id="1622"/>
            <p14:sldId id="1601"/>
            <p14:sldId id="1624"/>
            <p14:sldId id="1625"/>
            <p14:sldId id="1623"/>
            <p14:sldId id="1626"/>
            <p14:sldId id="1628"/>
            <p14:sldId id="1629"/>
            <p14:sldId id="1630"/>
            <p14:sldId id="1627"/>
            <p14:sldId id="1631"/>
            <p14:sldId id="1633"/>
            <p14:sldId id="1634"/>
            <p14:sldId id="1632"/>
            <p14:sldId id="1637"/>
            <p14:sldId id="1638"/>
            <p14:sldId id="1636"/>
            <p14:sldId id="1639"/>
            <p14:sldId id="1640"/>
            <p14:sldId id="1603"/>
            <p14:sldId id="1642"/>
            <p14:sldId id="1643"/>
            <p14:sldId id="1644"/>
            <p14:sldId id="1645"/>
            <p14:sldId id="1646"/>
            <p14:sldId id="1648"/>
            <p14:sldId id="1647"/>
            <p14:sldId id="1650"/>
            <p14:sldId id="1651"/>
            <p14:sldId id="1652"/>
            <p14:sldId id="1654"/>
            <p14:sldId id="1653"/>
            <p14:sldId id="1586"/>
            <p14:sldId id="1655"/>
            <p14:sldId id="1657"/>
            <p14:sldId id="1658"/>
            <p14:sldId id="1661"/>
            <p14:sldId id="1660"/>
            <p14:sldId id="1659"/>
            <p14:sldId id="1482"/>
            <p14:sldId id="1500"/>
            <p14:sldId id="1499"/>
            <p14:sldId id="1502"/>
            <p14:sldId id="1503"/>
            <p14:sldId id="1501"/>
            <p14:sldId id="1504"/>
            <p14:sldId id="1505"/>
            <p14:sldId id="1498"/>
            <p14:sldId id="1507"/>
            <p14:sldId id="1506"/>
            <p14:sldId id="1509"/>
            <p14:sldId id="1508"/>
            <p14:sldId id="1510"/>
            <p14:sldId id="1512"/>
            <p14:sldId id="1513"/>
            <p14:sldId id="1514"/>
            <p14:sldId id="1511"/>
            <p14:sldId id="1515"/>
            <p14:sldId id="1518"/>
            <p14:sldId id="1517"/>
            <p14:sldId id="1486"/>
            <p14:sldId id="1519"/>
            <p14:sldId id="1516"/>
            <p14:sldId id="1520"/>
            <p14:sldId id="1522"/>
            <p14:sldId id="1521"/>
            <p14:sldId id="1523"/>
            <p14:sldId id="1524"/>
            <p14:sldId id="1566"/>
            <p14:sldId id="1494"/>
            <p14:sldId id="1549"/>
            <p14:sldId id="1551"/>
            <p14:sldId id="1550"/>
            <p14:sldId id="1555"/>
            <p14:sldId id="1557"/>
            <p14:sldId id="1556"/>
            <p14:sldId id="1558"/>
            <p14:sldId id="1554"/>
            <p14:sldId id="1485"/>
            <p14:sldId id="1492"/>
            <p14:sldId id="1560"/>
            <p14:sldId id="1564"/>
            <p14:sldId id="1561"/>
            <p14:sldId id="1562"/>
            <p14:sldId id="1563"/>
            <p14:sldId id="1548"/>
            <p14:sldId id="147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FFFF"/>
    <a:srgbClr val="000000"/>
    <a:srgbClr val="990000"/>
    <a:srgbClr val="C0191A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79736" autoAdjust="0"/>
  </p:normalViewPr>
  <p:slideViewPr>
    <p:cSldViewPr snapToGrid="0">
      <p:cViewPr varScale="1">
        <p:scale>
          <a:sx n="89" d="100"/>
          <a:sy n="89" d="100"/>
        </p:scale>
        <p:origin x="30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tableStyles" Target="tableStyle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EB6A6-419B-43CC-8D99-12B88084D0E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B1D69-7EAB-42BE-853C-E855C798A2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46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2668588" y="3757613"/>
            <a:ext cx="7165975" cy="839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96C173-38C7-4C2E-AE69-40ABAD5458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11F64B-82AD-43FC-B6F8-78BFBA27E3C6}" type="datetimeFigureOut">
              <a:rPr lang="pt-BR"/>
              <a:pPr>
                <a:defRPr/>
              </a:pPr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C72BC3-C602-4FB7-8B97-42883DDC18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C8D28F-CE58-4351-A205-35C4AA13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62E83E1-5417-44B0-BF57-D26AFF8292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750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11330997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2BAF8-E190-4951-B7F3-F62D6304681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12AD736-55CC-413F-B55E-1CCD1359B76B}" type="datetimeFigureOut">
              <a:rPr lang="pt-BR"/>
              <a:pPr>
                <a:defRPr/>
              </a:pPr>
              <a:t>28/01/2025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7836F-B4C9-4812-90B7-8038CD9110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1F19A-CD3A-4015-AA17-06E85E71F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AAB948-7977-45A4-99D7-60E41D7ADB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724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DB762-3EB5-48D7-9CF3-D85C7C60E64F}" type="datetimeFigureOut">
              <a:rPr lang="pt-BR"/>
              <a:pPr>
                <a:defRPr/>
              </a:pPr>
              <a:t>28/01/2025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9853-46D0-4C34-A10B-BC2B0517C9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18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Imagem 10"/>
          <p:cNvSpPr>
            <a:spLocks noGrp="1"/>
          </p:cNvSpPr>
          <p:nvPr>
            <p:ph type="pic" sz="quarter" idx="14"/>
          </p:nvPr>
        </p:nvSpPr>
        <p:spPr>
          <a:xfrm>
            <a:off x="6259513" y="1238250"/>
            <a:ext cx="5545137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03EB520-A1F7-4871-8CB2-517D58ED72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CF4690-A2E5-466D-AAE7-5E3E94AAB84A}" type="datetimeFigureOut">
              <a:rPr lang="pt-BR"/>
              <a:pPr>
                <a:defRPr/>
              </a:pPr>
              <a:t>28/01/2025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1829BDA-C4D6-4F01-AE7F-0DC787701C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E765073-A23C-4D76-9B72-A71A7DB27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B9C17BF-6BCE-4D89-BCA1-E86F50E912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511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Gráfico 7"/>
          <p:cNvSpPr>
            <a:spLocks noGrp="1"/>
          </p:cNvSpPr>
          <p:nvPr>
            <p:ph type="chart" sz="quarter" idx="14"/>
          </p:nvPr>
        </p:nvSpPr>
        <p:spPr>
          <a:xfrm>
            <a:off x="6243638" y="1238250"/>
            <a:ext cx="5561012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C8A90CB-01CC-492D-9F6D-9F366F2363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729BA36-1007-4C03-975F-8E35DFECBD10}" type="datetimeFigureOut">
              <a:rPr lang="pt-BR"/>
              <a:pPr>
                <a:defRPr/>
              </a:pPr>
              <a:t>28/01/2025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0050D98-6EA3-4456-BBC1-F8B21B89ED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D242E5C-5E2F-4A10-A807-B36C81B174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4EB5BF-4DE0-4809-BBEB-B54B471B2D4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6919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02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Gráfico 2"/>
          <p:cNvSpPr>
            <a:spLocks noGrp="1"/>
          </p:cNvSpPr>
          <p:nvPr>
            <p:ph type="chart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8478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7">
            <a:extLst>
              <a:ext uri="{FF2B5EF4-FFF2-40B4-BE49-F238E27FC236}">
                <a16:creationId xmlns:a16="http://schemas.microsoft.com/office/drawing/2014/main" id="{E6BD97C2-786B-4CA3-90BF-6E51F7BC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ço Reservado para Título 8">
            <a:extLst>
              <a:ext uri="{FF2B5EF4-FFF2-40B4-BE49-F238E27FC236}">
                <a16:creationId xmlns:a16="http://schemas.microsoft.com/office/drawing/2014/main" id="{05FC3188-F494-466F-BB85-A885197DF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52663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2">
            <a:extLst>
              <a:ext uri="{FF2B5EF4-FFF2-40B4-BE49-F238E27FC236}">
                <a16:creationId xmlns:a16="http://schemas.microsoft.com/office/drawing/2014/main" id="{43A3F744-0836-48E3-B1E1-42FA003BC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ítulo 8">
            <a:extLst>
              <a:ext uri="{FF2B5EF4-FFF2-40B4-BE49-F238E27FC236}">
                <a16:creationId xmlns:a16="http://schemas.microsoft.com/office/drawing/2014/main" id="{03291F72-8ED0-4E51-80ED-A69BEBFF8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2">
            <a:extLst>
              <a:ext uri="{FF2B5EF4-FFF2-40B4-BE49-F238E27FC236}">
                <a16:creationId xmlns:a16="http://schemas.microsoft.com/office/drawing/2014/main" id="{B4D1AC79-8DD7-4029-9850-D71E97ABD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Espaço Reservado para Título 8">
            <a:extLst>
              <a:ext uri="{FF2B5EF4-FFF2-40B4-BE49-F238E27FC236}">
                <a16:creationId xmlns:a16="http://schemas.microsoft.com/office/drawing/2014/main" id="{B3B9AFFD-CABE-43C8-B155-A9640793E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2">
            <a:extLst>
              <a:ext uri="{FF2B5EF4-FFF2-40B4-BE49-F238E27FC236}">
                <a16:creationId xmlns:a16="http://schemas.microsoft.com/office/drawing/2014/main" id="{1CC609FA-4844-4474-A278-4C5467F9B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Espaço Reservado para Título 8">
            <a:extLst>
              <a:ext uri="{FF2B5EF4-FFF2-40B4-BE49-F238E27FC236}">
                <a16:creationId xmlns:a16="http://schemas.microsoft.com/office/drawing/2014/main" id="{CB533918-ECF7-41CA-B668-EF0542178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2">
            <a:extLst>
              <a:ext uri="{FF2B5EF4-FFF2-40B4-BE49-F238E27FC236}">
                <a16:creationId xmlns:a16="http://schemas.microsoft.com/office/drawing/2014/main" id="{C6CFA285-E6B3-4225-A3AD-0DBB1CDCBF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Espaço Reservado para Título 8">
            <a:extLst>
              <a:ext uri="{FF2B5EF4-FFF2-40B4-BE49-F238E27FC236}">
                <a16:creationId xmlns:a16="http://schemas.microsoft.com/office/drawing/2014/main" id="{539F5E23-75D4-48EF-AFA9-0D22007E4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2">
            <a:extLst>
              <a:ext uri="{FF2B5EF4-FFF2-40B4-BE49-F238E27FC236}">
                <a16:creationId xmlns:a16="http://schemas.microsoft.com/office/drawing/2014/main" id="{00BE1B07-4D60-4414-BBF7-47D987DDF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Espaço Reservado para Título 8">
            <a:extLst>
              <a:ext uri="{FF2B5EF4-FFF2-40B4-BE49-F238E27FC236}">
                <a16:creationId xmlns:a16="http://schemas.microsoft.com/office/drawing/2014/main" id="{7B4490E8-A8B7-4520-9D10-9639860F1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NZlIYr1slAk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rakratz@gmail.com" TargetMode="External"/><Relationship Id="rId2" Type="http://schemas.openxmlformats.org/officeDocument/2006/relationships/hyperlink" Target="http://lattes.cnpq.br/205321803932173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ratz/IaEducaca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inep.gov.br/enade/provas_e_gabaritos/2023_PV_engenharia_da_computacao.pdf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Texto 1">
            <a:extLst>
              <a:ext uri="{FF2B5EF4-FFF2-40B4-BE49-F238E27FC236}">
                <a16:creationId xmlns:a16="http://schemas.microsoft.com/office/drawing/2014/main" id="{999C5B33-4ACD-42EA-B673-3265B3EE297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68588" y="4117975"/>
            <a:ext cx="7165975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/>
              <a:t>Professor Me. Ricardo de Andrade Kratz</a:t>
            </a:r>
          </a:p>
        </p:txBody>
      </p:sp>
      <p:sp>
        <p:nvSpPr>
          <p:cNvPr id="11267" name="Título 2">
            <a:extLst>
              <a:ext uri="{FF2B5EF4-FFF2-40B4-BE49-F238E27FC236}">
                <a16:creationId xmlns:a16="http://schemas.microsoft.com/office/drawing/2014/main" id="{C0B35A76-9F41-49CA-85EF-30A0A5519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36813"/>
            <a:ext cx="10515600" cy="1325562"/>
          </a:xfrm>
        </p:spPr>
        <p:txBody>
          <a:bodyPr/>
          <a:lstStyle/>
          <a:p>
            <a:pPr eaLnBrk="1" hangingPunct="1"/>
            <a:r>
              <a:rPr lang="pt-BR" altLang="pt-BR" dirty="0"/>
              <a:t>Uso de IA na Educação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1115A6-DB0A-C41A-6CE9-6BC883D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00" y="457200"/>
            <a:ext cx="9074200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87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259BBF-84CC-70C8-4A15-9E5D472A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5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3B3F01-8D38-9679-E630-CAFC602A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BA9DA-D53C-467D-3DFE-5B39E321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118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57A73-D091-94A6-9E7B-E55111C8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97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B93118-A527-2652-7767-085715A5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05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E3F72B-B440-C861-0D4B-ED00C947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211FF02-B4CA-8B99-C272-A47E6961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92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B751D4-E545-A3FA-A24F-809FED7A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24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F4873C-FD6F-CB2F-7AEE-57576E6B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088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5EE02E-55A5-51B8-8FC1-CF34F61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8956617-5242-73FC-18A6-BC261257F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73" y="457200"/>
            <a:ext cx="9005454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502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128E7-5F13-6C78-B892-23FF883C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11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804B5-58C9-61D3-6C72-C1565A56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77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5E09EE-B2FE-9DBC-C8CE-5CCDD49C2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AB0B29-978E-76F4-52D0-AF54B04C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ESCRITA COM APOIO DE IA</a:t>
            </a:r>
          </a:p>
        </p:txBody>
      </p:sp>
    </p:spTree>
    <p:extLst>
      <p:ext uri="{BB962C8B-B14F-4D97-AF65-F5344CB8AC3E}">
        <p14:creationId xmlns:p14="http://schemas.microsoft.com/office/powerpoint/2010/main" val="26635050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BBB93C8-8F5F-C2EC-EAA0-6ACB4F4C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53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3A79F25-C7F2-8A4A-8D89-64424C35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205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83A5AEB-7C33-7715-EFD7-2A7A336FE9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96467A3-7EAA-2F62-7A9E-FDE7B89D0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Colocando na forma de parágrafo</a:t>
            </a:r>
          </a:p>
        </p:txBody>
      </p:sp>
    </p:spTree>
    <p:extLst>
      <p:ext uri="{BB962C8B-B14F-4D97-AF65-F5344CB8AC3E}">
        <p14:creationId xmlns:p14="http://schemas.microsoft.com/office/powerpoint/2010/main" val="24412028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FC91E0-2925-F705-C737-ADBD7BA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72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3D5449-63EA-AF57-908A-82296034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00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13ADD2-F0A3-5CF0-7724-0AD86CEA0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Faça suas adequações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D740B0-9D12-C05C-A76B-FDD5649A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 como texto inicial</a:t>
            </a:r>
          </a:p>
        </p:txBody>
      </p:sp>
    </p:spTree>
    <p:extLst>
      <p:ext uri="{BB962C8B-B14F-4D97-AF65-F5344CB8AC3E}">
        <p14:creationId xmlns:p14="http://schemas.microsoft.com/office/powerpoint/2010/main" val="3291366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0955DF-9829-0020-E051-8A9905E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5A7FEBB-FCC3-1B34-69C8-53B62F965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757613"/>
            <a:ext cx="12274475" cy="839787"/>
          </a:xfrm>
        </p:spPr>
        <p:txBody>
          <a:bodyPr/>
          <a:lstStyle/>
          <a:p>
            <a:r>
              <a:rPr lang="pt-BR" dirty="0"/>
              <a:t>Mas, antes vamos entender com que estamos lidando...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DAF263-4A1D-5E49-D2B6-7118FE31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Objetivo é aplicação prática da IA</a:t>
            </a:r>
          </a:p>
        </p:txBody>
      </p:sp>
      <p:pic>
        <p:nvPicPr>
          <p:cNvPr id="1026" name="Picture 2" descr="Saiba mais sobre a Inteligência Artificial Generativa - Scansource">
            <a:extLst>
              <a:ext uri="{FF2B5EF4-FFF2-40B4-BE49-F238E27FC236}">
                <a16:creationId xmlns:a16="http://schemas.microsoft.com/office/drawing/2014/main" id="{DECEB62F-5F21-099A-5A96-D714E3F00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23" y="4597400"/>
            <a:ext cx="2855706" cy="190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7924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216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BB760C-C3C2-3150-48C9-02EED1054F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2C34798-0ED1-B190-0BBB-656776B9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E RESCRITA </a:t>
            </a:r>
            <a:br>
              <a:rPr lang="pt-BR" dirty="0"/>
            </a:br>
            <a:r>
              <a:rPr lang="pt-BR" dirty="0"/>
              <a:t>DE TEXTO COM IA</a:t>
            </a:r>
          </a:p>
        </p:txBody>
      </p:sp>
    </p:spTree>
    <p:extLst>
      <p:ext uri="{BB962C8B-B14F-4D97-AF65-F5344CB8AC3E}">
        <p14:creationId xmlns:p14="http://schemas.microsoft.com/office/powerpoint/2010/main" val="21533423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DC1B78-C375-E994-C5B1-BE5371E2C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77" y="457200"/>
            <a:ext cx="9989246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423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B43BCB-C2FB-AB63-0082-E718D5B8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79" y="457200"/>
            <a:ext cx="8772842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0CFA7C4-820E-7348-62EF-4529201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444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056EAC5-3501-11B6-8FE8-71FA9333E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79" y="457200"/>
            <a:ext cx="8772842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0CFA7C4-820E-7348-62EF-45292013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197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AA39CC-5BCC-78E5-44C1-FC064FA6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29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FEDB3C0-C72C-6E4D-7583-52F34C56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27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093AD3-473F-7451-AD38-53461D0B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61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EDC49E-EB25-1357-FAAC-08A30DF2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DB6B12-F0E5-6382-295A-2CEFA930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original</a:t>
            </a:r>
          </a:p>
        </p:txBody>
      </p:sp>
    </p:spTree>
    <p:extLst>
      <p:ext uri="{BB962C8B-B14F-4D97-AF65-F5344CB8AC3E}">
        <p14:creationId xmlns:p14="http://schemas.microsoft.com/office/powerpoint/2010/main" val="29349107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478CD5-A41F-F873-7E2E-52696C27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5" y="258183"/>
            <a:ext cx="10172286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Autoimagem: a ponta do iceberg? - Laços Psicanálise">
            <a:extLst>
              <a:ext uri="{FF2B5EF4-FFF2-40B4-BE49-F238E27FC236}">
                <a16:creationId xmlns:a16="http://schemas.microsoft.com/office/drawing/2014/main" id="{BFFC210F-6157-207C-77A2-AA6572758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" b="1135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8DA603BB-5CF8-F339-9EF0-651F5111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16" y="542571"/>
            <a:ext cx="3107167" cy="91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076E19A-585A-342F-FBA0-742C3D77212C}"/>
              </a:ext>
            </a:extLst>
          </p:cNvPr>
          <p:cNvGrpSpPr/>
          <p:nvPr/>
        </p:nvGrpSpPr>
        <p:grpSpPr>
          <a:xfrm>
            <a:off x="962283" y="846997"/>
            <a:ext cx="2619375" cy="1743075"/>
            <a:chOff x="4786313" y="2557463"/>
            <a:chExt cx="2619375" cy="1743075"/>
          </a:xfrm>
        </p:grpSpPr>
        <p:pic>
          <p:nvPicPr>
            <p:cNvPr id="7176" name="Picture 8" descr="4 imagens de famosos criadas por IA - Forbes">
              <a:extLst>
                <a:ext uri="{FF2B5EF4-FFF2-40B4-BE49-F238E27FC236}">
                  <a16:creationId xmlns:a16="http://schemas.microsoft.com/office/drawing/2014/main" id="{36E97413-5E25-8BD4-2FB1-57A498200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3" y="2557463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6" descr="MidJourney V5: Elevate Your Text-to-Image Prompting Experience!">
              <a:extLst>
                <a:ext uri="{FF2B5EF4-FFF2-40B4-BE49-F238E27FC236}">
                  <a16:creationId xmlns:a16="http://schemas.microsoft.com/office/drawing/2014/main" id="{DF84EA0B-2801-E2F7-E6ED-D58B4A5B7A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770" y="3506993"/>
              <a:ext cx="958957" cy="63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6AD202D-D860-08DB-AA6B-BE40FCDB3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191" y="129191"/>
            <a:ext cx="1593701" cy="47811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34D1B2C-920E-782B-066A-E755D1E940B1}"/>
              </a:ext>
            </a:extLst>
          </p:cNvPr>
          <p:cNvSpPr/>
          <p:nvPr/>
        </p:nvSpPr>
        <p:spPr>
          <a:xfrm>
            <a:off x="5744584" y="3937822"/>
            <a:ext cx="2338983" cy="221555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Inteligência Artificial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82ED98-91FC-A4EC-0702-7652BE2BD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712" y="269949"/>
            <a:ext cx="1562100" cy="304800"/>
          </a:xfrm>
          <a:prstGeom prst="rect">
            <a:avLst/>
          </a:prstGeom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B9987B4B-65C4-E5A2-1411-F9C5E41D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83" y="1636265"/>
            <a:ext cx="1442365" cy="95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POG | Maceió AL">
            <a:extLst>
              <a:ext uri="{FF2B5EF4-FFF2-40B4-BE49-F238E27FC236}">
                <a16:creationId xmlns:a16="http://schemas.microsoft.com/office/drawing/2014/main" id="{8639AD5F-A1ED-A247-9E6F-B7BF07E90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51807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1DDAE-7166-889D-DEB1-083F5625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8900517-6231-C16E-7287-E3F8FB4A6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774C97-A942-BD9A-F764-0C587C8C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TRADUÇÃO DE TEXTO PARA INGLÊS</a:t>
            </a:r>
          </a:p>
        </p:txBody>
      </p:sp>
    </p:spTree>
    <p:extLst>
      <p:ext uri="{BB962C8B-B14F-4D97-AF65-F5344CB8AC3E}">
        <p14:creationId xmlns:p14="http://schemas.microsoft.com/office/powerpoint/2010/main" val="12985736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75FC795-DA75-81FF-8325-BA0896CE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78" y="414393"/>
            <a:ext cx="9296726" cy="60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183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6BF011-3A40-058E-B651-941F8581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17" y="268941"/>
            <a:ext cx="9070846" cy="61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99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EFCAE2-ADA7-0AB0-5296-FC2FA9CB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507" y="309716"/>
            <a:ext cx="9122378" cy="61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324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7C1E67-678A-2FC5-1B26-A26B37944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13" y="150607"/>
            <a:ext cx="9513851" cy="608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88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1F2D097-B8F7-06AB-2E5B-88470330D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Mas, IA fica melhor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C910891-C717-D068-677D-F9F084B2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Bem, o Google Tradutor é usado.</a:t>
            </a:r>
          </a:p>
        </p:txBody>
      </p:sp>
    </p:spTree>
    <p:extLst>
      <p:ext uri="{BB962C8B-B14F-4D97-AF65-F5344CB8AC3E}">
        <p14:creationId xmlns:p14="http://schemas.microsoft.com/office/powerpoint/2010/main" val="13270552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2AFD068-A1C6-5B58-0AF1-F1DDD332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77" y="450482"/>
            <a:ext cx="10549778" cy="544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48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9B571EF-BFD2-BB55-04A7-E0AF6CE7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77" y="457200"/>
            <a:ext cx="9989246" cy="5943600"/>
          </a:xfrm>
          <a:prstGeom prst="rect">
            <a:avLst/>
          </a:prstGeom>
        </p:spPr>
      </p:pic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445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9168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m 3">
            <a:extLst>
              <a:ext uri="{FF2B5EF4-FFF2-40B4-BE49-F238E27FC236}">
                <a16:creationId xmlns:a16="http://schemas.microsoft.com/office/drawing/2014/main" id="{12D07281-0631-45E9-A62C-C7691B90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76E99F8-D171-9E4C-9F89-DA6C551D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Antes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vamos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conversar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um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pouco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sobre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pic>
        <p:nvPicPr>
          <p:cNvPr id="9218" name="Picture 2" descr="Aprenda a Conversar">
            <a:extLst>
              <a:ext uri="{FF2B5EF4-FFF2-40B4-BE49-F238E27FC236}">
                <a16:creationId xmlns:a16="http://schemas.microsoft.com/office/drawing/2014/main" id="{B4E2281B-5825-95B7-15C5-7F65CDC8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38" y="3568849"/>
            <a:ext cx="4410621" cy="2558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7D2D35CB-F2D4-65C4-3CAA-AF2484D1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7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45362FD-6B53-9E70-D209-1B61B330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49614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que é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funciona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um IA? 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a IA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pensa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Quem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programa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 IA?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Ela surge do nada?</a:t>
            </a: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Como se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orno de robô">
            <a:extLst>
              <a:ext uri="{FF2B5EF4-FFF2-40B4-BE49-F238E27FC236}">
                <a16:creationId xmlns:a16="http://schemas.microsoft.com/office/drawing/2014/main" id="{4DAC943B-DE0C-F4EA-4E72-F5159D427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dirty="0" err="1">
                <a:solidFill>
                  <a:srgbClr val="FFFFFF"/>
                </a:solidFill>
              </a:rPr>
              <a:t>Inteligência</a:t>
            </a:r>
            <a:r>
              <a:rPr lang="en-US" dirty="0">
                <a:solidFill>
                  <a:srgbClr val="FFFFFF"/>
                </a:solidFill>
              </a:rPr>
              <a:t> Artificial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F35C32-1732-2495-F0DD-889B430FA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8181" y="2624865"/>
            <a:ext cx="10344774" cy="350422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IA, </a:t>
            </a:r>
            <a:r>
              <a:rPr lang="en-US" sz="2400" dirty="0" err="1">
                <a:solidFill>
                  <a:srgbClr val="FFFFFF"/>
                </a:solidFill>
              </a:rPr>
              <a:t>ou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Inteligência</a:t>
            </a:r>
            <a:r>
              <a:rPr lang="en-US" sz="2400" dirty="0">
                <a:solidFill>
                  <a:srgbClr val="FFFFFF"/>
                </a:solidFill>
              </a:rPr>
              <a:t> Artificial, </a:t>
            </a:r>
            <a:r>
              <a:rPr lang="en-US" sz="2400" dirty="0" err="1">
                <a:solidFill>
                  <a:srgbClr val="FFFFFF"/>
                </a:solidFill>
              </a:rPr>
              <a:t>refere</a:t>
            </a:r>
            <a:r>
              <a:rPr lang="en-US" sz="2400" dirty="0">
                <a:solidFill>
                  <a:srgbClr val="FFFFFF"/>
                </a:solidFill>
              </a:rPr>
              <a:t>-se à </a:t>
            </a:r>
            <a:r>
              <a:rPr lang="en-US" sz="2400" dirty="0" err="1">
                <a:solidFill>
                  <a:srgbClr val="FFFFFF"/>
                </a:solidFill>
              </a:rPr>
              <a:t>capacidade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uma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máquina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ou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sistema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computacional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realizar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normalmente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requerem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inteligência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Essas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incluem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aprendizado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raciocínio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resolução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problemas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compreensão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linguagem</a:t>
            </a:r>
            <a:r>
              <a:rPr lang="en-US" sz="2400" dirty="0">
                <a:solidFill>
                  <a:srgbClr val="FFFFFF"/>
                </a:solidFill>
              </a:rPr>
              <a:t> natural e </a:t>
            </a:r>
            <a:r>
              <a:rPr lang="en-US" sz="2400" dirty="0" err="1">
                <a:solidFill>
                  <a:srgbClr val="FFFFFF"/>
                </a:solidFill>
              </a:rPr>
              <a:t>percepção</a:t>
            </a:r>
            <a:r>
              <a:rPr lang="en-US" sz="2400" dirty="0">
                <a:solidFill>
                  <a:srgbClr val="FFFFFF"/>
                </a:solidFill>
              </a:rPr>
              <a:t> visual.</a:t>
            </a: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28600" indent="-2286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O </a:t>
            </a:r>
            <a:r>
              <a:rPr lang="en-US" sz="2400" dirty="0" err="1">
                <a:solidFill>
                  <a:srgbClr val="FFFFFF"/>
                </a:solidFill>
              </a:rPr>
              <a:t>objetivo</a:t>
            </a:r>
            <a:r>
              <a:rPr lang="en-US" sz="2400" dirty="0">
                <a:solidFill>
                  <a:srgbClr val="FFFFFF"/>
                </a:solidFill>
              </a:rPr>
              <a:t> da IA é </a:t>
            </a:r>
            <a:r>
              <a:rPr lang="en-US" sz="2400" dirty="0" err="1">
                <a:solidFill>
                  <a:srgbClr val="FFFFFF"/>
                </a:solidFill>
              </a:rPr>
              <a:t>criar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sistemas</a:t>
            </a:r>
            <a:r>
              <a:rPr lang="en-US" sz="2400" dirty="0">
                <a:solidFill>
                  <a:srgbClr val="FFFFFF"/>
                </a:solidFill>
              </a:rPr>
              <a:t> que </a:t>
            </a:r>
            <a:r>
              <a:rPr lang="en-US" sz="2400" dirty="0" err="1">
                <a:solidFill>
                  <a:srgbClr val="FFFFFF"/>
                </a:solidFill>
              </a:rPr>
              <a:t>possam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executar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tarefas</a:t>
            </a:r>
            <a:r>
              <a:rPr lang="en-US" sz="2400" dirty="0">
                <a:solidFill>
                  <a:srgbClr val="FFFFFF"/>
                </a:solidFill>
              </a:rPr>
              <a:t> de forma </a:t>
            </a:r>
            <a:r>
              <a:rPr lang="en-US" sz="2400" dirty="0" err="1">
                <a:solidFill>
                  <a:srgbClr val="FFFFFF"/>
                </a:solidFill>
              </a:rPr>
              <a:t>autônoma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adaptando</a:t>
            </a:r>
            <a:r>
              <a:rPr lang="en-US" sz="2400" dirty="0">
                <a:solidFill>
                  <a:srgbClr val="FFFFFF"/>
                </a:solidFill>
              </a:rPr>
              <a:t>-se e </a:t>
            </a:r>
            <a:r>
              <a:rPr lang="en-US" sz="2400" dirty="0" err="1">
                <a:solidFill>
                  <a:srgbClr val="FFFFFF"/>
                </a:solidFill>
              </a:rPr>
              <a:t>melhorando</a:t>
            </a:r>
            <a:r>
              <a:rPr lang="en-US" sz="2400" dirty="0">
                <a:solidFill>
                  <a:srgbClr val="FFFFFF"/>
                </a:solidFill>
              </a:rPr>
              <a:t> com o tempo, </a:t>
            </a:r>
            <a:r>
              <a:rPr lang="en-US" sz="2400" dirty="0" err="1">
                <a:solidFill>
                  <a:srgbClr val="FFFFFF"/>
                </a:solidFill>
              </a:rPr>
              <a:t>sem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intervenção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constante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Existem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diferentes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abordagens</a:t>
            </a:r>
            <a:r>
              <a:rPr lang="en-US" sz="2400" dirty="0">
                <a:solidFill>
                  <a:srgbClr val="FFFFFF"/>
                </a:solidFill>
              </a:rPr>
              <a:t> e </a:t>
            </a:r>
            <a:r>
              <a:rPr lang="en-US" sz="2400" dirty="0" err="1">
                <a:solidFill>
                  <a:srgbClr val="FFFFFF"/>
                </a:solidFill>
              </a:rPr>
              <a:t>técnicas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dentro</a:t>
            </a:r>
            <a:r>
              <a:rPr lang="en-US" sz="2400" dirty="0">
                <a:solidFill>
                  <a:srgbClr val="FFFFFF"/>
                </a:solidFill>
              </a:rPr>
              <a:t> da IA, mas, </a:t>
            </a:r>
            <a:r>
              <a:rPr lang="en-US" sz="2400" dirty="0" err="1">
                <a:solidFill>
                  <a:srgbClr val="FFFFFF"/>
                </a:solidFill>
              </a:rPr>
              <a:t>em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geral</a:t>
            </a:r>
            <a:r>
              <a:rPr lang="en-US" sz="2400" dirty="0">
                <a:solidFill>
                  <a:srgbClr val="FFFFFF"/>
                </a:solidFill>
              </a:rPr>
              <a:t>, o campo </a:t>
            </a:r>
            <a:r>
              <a:rPr lang="en-US" sz="2400" dirty="0" err="1">
                <a:solidFill>
                  <a:srgbClr val="FFFFFF"/>
                </a:solidFill>
              </a:rPr>
              <a:t>busca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desenvolver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máquinas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capazes</a:t>
            </a:r>
            <a:r>
              <a:rPr lang="en-US" sz="2400" dirty="0">
                <a:solidFill>
                  <a:srgbClr val="FFFFFF"/>
                </a:solidFill>
              </a:rPr>
              <a:t> de </a:t>
            </a:r>
            <a:r>
              <a:rPr lang="en-US" sz="2400" dirty="0" err="1">
                <a:solidFill>
                  <a:srgbClr val="FFFFFF"/>
                </a:solidFill>
              </a:rPr>
              <a:t>imitar</a:t>
            </a:r>
            <a:r>
              <a:rPr lang="en-US" sz="2400" dirty="0">
                <a:solidFill>
                  <a:srgbClr val="FFFFFF"/>
                </a:solidFill>
              </a:rPr>
              <a:t> e </a:t>
            </a:r>
            <a:r>
              <a:rPr lang="en-US" sz="2400" dirty="0" err="1">
                <a:solidFill>
                  <a:srgbClr val="FFFFFF"/>
                </a:solidFill>
              </a:rPr>
              <a:t>executar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funções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cognitivas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humanas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9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>
                <a:solidFill>
                  <a:srgbClr val="FFFFFF"/>
                </a:solidFill>
              </a:rPr>
              <a:t>Inteligência Artificial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464D4A5-33DD-4E14-7D65-478D70C5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73" y="2550464"/>
            <a:ext cx="9238269" cy="34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3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xibição de ângulo do circuito em formato de Brain">
            <a:extLst>
              <a:ext uri="{FF2B5EF4-FFF2-40B4-BE49-F238E27FC236}">
                <a16:creationId xmlns:a16="http://schemas.microsoft.com/office/drawing/2014/main" id="{13464540-A1F8-5B39-7C57-550B5DA03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964" b="391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4E9FD6-C71D-D614-454D-876B8664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>
                <a:solidFill>
                  <a:srgbClr val="FFFFFF"/>
                </a:solidFill>
              </a:rPr>
              <a:t>Inteligência Artificial</a:t>
            </a:r>
          </a:p>
        </p:txBody>
      </p:sp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2ECE1F70-412C-4386-79AC-4D31990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32" y="162889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7CC732-BFA0-CB26-156E-0BEDAD9E4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856" y="2624790"/>
            <a:ext cx="10439906" cy="35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5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6212C12-A45F-5BA5-AEA2-27E1AD9668E1}"/>
              </a:ext>
            </a:extLst>
          </p:cNvPr>
          <p:cNvSpPr txBox="1"/>
          <p:nvPr/>
        </p:nvSpPr>
        <p:spPr>
          <a:xfrm>
            <a:off x="3283772" y="578570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https://www.youtube.com/watch?v=NZlIYr1slAk</a:t>
            </a: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8CADE6C-C02B-8D86-957A-5A5DB0170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68" y="851611"/>
            <a:ext cx="7702196" cy="4887595"/>
          </a:xfrm>
          <a:prstGeom prst="rect">
            <a:avLst/>
          </a:prstGeom>
        </p:spPr>
      </p:pic>
      <p:pic>
        <p:nvPicPr>
          <p:cNvPr id="7" name="Picture 2" descr="IPOG | Maceió AL">
            <a:extLst>
              <a:ext uri="{FF2B5EF4-FFF2-40B4-BE49-F238E27FC236}">
                <a16:creationId xmlns:a16="http://schemas.microsoft.com/office/drawing/2014/main" id="{1374EB98-D91D-1FC1-3550-D6584B3F5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3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POG | Maceió AL">
            <a:extLst>
              <a:ext uri="{FF2B5EF4-FFF2-40B4-BE49-F238E27FC236}">
                <a16:creationId xmlns:a16="http://schemas.microsoft.com/office/drawing/2014/main" id="{2C98393F-935E-9CC0-BF5D-85F881F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8984C3F-733D-FC92-F4C9-5801866A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24" y="844025"/>
            <a:ext cx="10748751" cy="44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71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Pessoa chata, você é ou conhece alguma? Significado e características">
            <a:extLst>
              <a:ext uri="{FF2B5EF4-FFF2-40B4-BE49-F238E27FC236}">
                <a16:creationId xmlns:a16="http://schemas.microsoft.com/office/drawing/2014/main" id="{2E0A9520-BA0D-66B2-5482-3F7ECF860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-1" b="-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53AEF22E-E0C8-8794-491C-06E4C8701C2B}"/>
              </a:ext>
            </a:extLst>
          </p:cNvPr>
          <p:cNvSpPr/>
          <p:nvPr/>
        </p:nvSpPr>
        <p:spPr>
          <a:xfrm>
            <a:off x="1559859" y="1570616"/>
            <a:ext cx="2345167" cy="1290918"/>
          </a:xfrm>
          <a:prstGeom prst="wedgeRoundRectCallout">
            <a:avLst>
              <a:gd name="adj1" fmla="val 116161"/>
              <a:gd name="adj2" fmla="val 9666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Chatoooo</a:t>
            </a:r>
            <a:r>
              <a:rPr lang="pt-BR" dirty="0"/>
              <a:t>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Prática.....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2718ED3-66FF-6562-CB49-49889E60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47" y="144074"/>
            <a:ext cx="1366221" cy="20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1D73DF40-7354-425F-D4B3-1BDC2B4D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38" y="1593548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599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Pessoa chata, você é ou conhece alguma? Significado e características">
            <a:extLst>
              <a:ext uri="{FF2B5EF4-FFF2-40B4-BE49-F238E27FC236}">
                <a16:creationId xmlns:a16="http://schemas.microsoft.com/office/drawing/2014/main" id="{2E0A9520-BA0D-66B2-5482-3F7ECF860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r="-1" b="-1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53AEF22E-E0C8-8794-491C-06E4C8701C2B}"/>
              </a:ext>
            </a:extLst>
          </p:cNvPr>
          <p:cNvSpPr/>
          <p:nvPr/>
        </p:nvSpPr>
        <p:spPr>
          <a:xfrm>
            <a:off x="1559859" y="1570616"/>
            <a:ext cx="2345167" cy="1290918"/>
          </a:xfrm>
          <a:prstGeom prst="wedgeRoundRectCallout">
            <a:avLst>
              <a:gd name="adj1" fmla="val 116161"/>
              <a:gd name="adj2" fmla="val 96667"/>
              <a:gd name="adj3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Chatoooo</a:t>
            </a:r>
            <a:r>
              <a:rPr lang="pt-BR" dirty="0"/>
              <a:t>.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Prática.....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E2718ED3-66FF-6562-CB49-49889E60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747" y="144074"/>
            <a:ext cx="1366221" cy="204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1D73DF40-7354-425F-D4B3-1BDC2B4D8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38" y="1593548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182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EABA2C8F-5C54-608A-0361-761FE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3724" y="1248354"/>
            <a:ext cx="4625622" cy="13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CB758AC8-E2CD-57ED-2997-C7A84B83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79" y="1454860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LAB: Produtos de Oceanografia por Satélite (Google Colab) | GNC-A Blog">
            <a:extLst>
              <a:ext uri="{FF2B5EF4-FFF2-40B4-BE49-F238E27FC236}">
                <a16:creationId xmlns:a16="http://schemas.microsoft.com/office/drawing/2014/main" id="{8DB5A7E7-A1A0-A73F-F5E6-83089307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7" y="4217917"/>
            <a:ext cx="4464636" cy="19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5ADD03-B400-AC5C-D397-DADE6EE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3" y="2986509"/>
            <a:ext cx="3743661" cy="13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1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8A777B1-93B1-777D-423C-8403C1C46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58DEAA1-B491-5B23-2380-9E041171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</a:t>
            </a:r>
            <a:br>
              <a:rPr lang="pt-BR" dirty="0"/>
            </a:br>
            <a:r>
              <a:rPr lang="pt-BR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3047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8DEAA1-B491-5B23-2380-9E041171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PROMPT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E80B8F-A6B8-55A5-1041-645D027B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dirty="0"/>
              <a:t>Engenharia de Prompt</a:t>
            </a:r>
            <a:r>
              <a:rPr lang="pt-BR" dirty="0"/>
              <a:t>: a ciência empírica de planejar, criar e testar prompts para gerar melhores respostas em Grandes Modelos de Linguagem (GML/LLM)</a:t>
            </a:r>
          </a:p>
        </p:txBody>
      </p:sp>
    </p:spTree>
    <p:extLst>
      <p:ext uri="{BB962C8B-B14F-4D97-AF65-F5344CB8AC3E}">
        <p14:creationId xmlns:p14="http://schemas.microsoft.com/office/powerpoint/2010/main" val="3145517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58DEAA1-B491-5B23-2380-9E041171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PROMPT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E80B8F-A6B8-55A5-1041-645D027B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dirty="0"/>
              <a:t>Engenharia de Prompt</a:t>
            </a:r>
            <a:r>
              <a:rPr lang="pt-BR" dirty="0"/>
              <a:t>: a ciência empírica de planejar, criar e testar prompts para gerar melhores respostas em Grandes Modelos de Linguagem (GML/LLM)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Por que é importante? 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788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0D99C-50BC-2334-5F9E-77DC29E33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2C40324-CAE3-3F64-DC68-1FC7A4AE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PROMPT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C7FC50-E05C-3973-9984-2B95843874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b="1" dirty="0"/>
              <a:t>Engenharia de Prompt</a:t>
            </a:r>
            <a:r>
              <a:rPr lang="pt-BR" dirty="0"/>
              <a:t>: a ciência empírica de planejar, criar e testar prompts para gerar melhores respostas em Grandes Modelos de Linguagem (GML/LLM)</a:t>
            </a:r>
          </a:p>
          <a:p>
            <a:pPr algn="ctr"/>
            <a:endParaRPr lang="pt-BR" dirty="0"/>
          </a:p>
          <a:p>
            <a:pPr algn="ctr"/>
            <a:r>
              <a:rPr lang="pt-BR" b="1" dirty="0"/>
              <a:t>Por que é importante? 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É  a meta-habilidade que destrava todas as outras.</a:t>
            </a:r>
          </a:p>
        </p:txBody>
      </p:sp>
    </p:spTree>
    <p:extLst>
      <p:ext uri="{BB962C8B-B14F-4D97-AF65-F5344CB8AC3E}">
        <p14:creationId xmlns:p14="http://schemas.microsoft.com/office/powerpoint/2010/main" val="1024710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016C8D3-B4B5-5D77-A3FB-DAFD6E3E32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9BDCE28-CDB2-81BB-AF94-06D311A8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</a:t>
            </a:r>
          </a:p>
        </p:txBody>
      </p:sp>
    </p:spTree>
    <p:extLst>
      <p:ext uri="{BB962C8B-B14F-4D97-AF65-F5344CB8AC3E}">
        <p14:creationId xmlns:p14="http://schemas.microsoft.com/office/powerpoint/2010/main" val="3233193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D2F37B0-4886-1C1D-79EA-E48BAED9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41" y="1529187"/>
            <a:ext cx="10329718" cy="379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25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30D4EB-F23A-3335-83E2-43ADB5CA4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1514475"/>
            <a:ext cx="91059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6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Quem Sou Eu?</a:t>
            </a:r>
          </a:p>
        </p:txBody>
      </p:sp>
      <p:sp>
        <p:nvSpPr>
          <p:cNvPr id="14339" name="Espaço Reservado para Texto 2">
            <a:extLst>
              <a:ext uri="{FF2B5EF4-FFF2-40B4-BE49-F238E27FC236}">
                <a16:creationId xmlns:a16="http://schemas.microsoft.com/office/drawing/2014/main" id="{D2919229-0DBC-494A-B94F-C388C4A5009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 eaLnBrk="1" hangingPunct="1">
              <a:buNone/>
              <a:defRPr/>
            </a:pPr>
            <a:r>
              <a:rPr lang="pt-BR" sz="2800" b="1" dirty="0"/>
              <a:t>Prof. Me. Ricardo de Andrade Kratz</a:t>
            </a:r>
            <a:endParaRPr lang="pt-BR" altLang="pt-BR" sz="24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Mestre em Computação Aplicada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Lattes: </a:t>
            </a:r>
            <a:r>
              <a:rPr lang="pt-BR" sz="2400" dirty="0">
                <a:hlinkClick r:id="rId2"/>
              </a:rPr>
              <a:t>http://lattes.cnpq.br/2053218039321737</a:t>
            </a:r>
            <a:r>
              <a:rPr lang="pt-BR" sz="2400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E-mail: </a:t>
            </a:r>
            <a:r>
              <a:rPr lang="pt-BR" altLang="pt-BR" sz="2400" dirty="0">
                <a:hlinkClick r:id="rId3"/>
              </a:rPr>
              <a:t>rakratz@gmail.com</a:t>
            </a:r>
            <a:r>
              <a:rPr lang="pt-BR" altLang="pt-BR" sz="2400" dirty="0"/>
              <a:t>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Pesquisador CNPq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Professor Universitário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Servidor Público (ALEGO)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/>
              <a:t>Desenvolvedor </a:t>
            </a:r>
            <a:r>
              <a:rPr lang="pt-BR" altLang="pt-BR" sz="2400" dirty="0" err="1"/>
              <a:t>Fullstack</a:t>
            </a:r>
            <a:endParaRPr lang="pt-BR" altLang="pt-BR" sz="2400" dirty="0"/>
          </a:p>
        </p:txBody>
      </p:sp>
      <p:pic>
        <p:nvPicPr>
          <p:cNvPr id="14340" name="Imagem 1">
            <a:extLst>
              <a:ext uri="{FF2B5EF4-FFF2-40B4-BE49-F238E27FC236}">
                <a16:creationId xmlns:a16="http://schemas.microsoft.com/office/drawing/2014/main" id="{30F91279-76C8-4FBA-8046-83C1405022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ECB3"/>
              </a:clrFrom>
              <a:clrTo>
                <a:srgbClr val="FFEC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472758"/>
            <a:ext cx="29432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A3396D-D744-2F8C-7117-B45B328F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25" y="1963436"/>
            <a:ext cx="9414679" cy="3559667"/>
          </a:xfrm>
          <a:prstGeom prst="rect">
            <a:avLst/>
          </a:prstGeom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29829" y="628539"/>
            <a:ext cx="11331575" cy="8572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Treinamento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1753496" y="2173045"/>
            <a:ext cx="9197789" cy="3184263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Treine sua IA antes de começar a Trabalhar vai gerar melhores resultados.</a:t>
            </a:r>
          </a:p>
        </p:txBody>
      </p:sp>
    </p:spTree>
    <p:extLst>
      <p:ext uri="{BB962C8B-B14F-4D97-AF65-F5344CB8AC3E}">
        <p14:creationId xmlns:p14="http://schemas.microsoft.com/office/powerpoint/2010/main" val="917458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A3396D-D744-2F8C-7117-B45B328F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25" y="1963436"/>
            <a:ext cx="9414679" cy="3559667"/>
          </a:xfrm>
          <a:prstGeom prst="rect">
            <a:avLst/>
          </a:prstGeom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29829" y="628539"/>
            <a:ext cx="11331575" cy="8572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Cada vez está mais simples usar uma IA</a:t>
            </a:r>
          </a:p>
        </p:txBody>
      </p:sp>
    </p:spTree>
    <p:extLst>
      <p:ext uri="{BB962C8B-B14F-4D97-AF65-F5344CB8AC3E}">
        <p14:creationId xmlns:p14="http://schemas.microsoft.com/office/powerpoint/2010/main" val="2399030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4DD45AC-568E-7A40-2F3D-6F539BB5F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26" y="1005279"/>
            <a:ext cx="10715948" cy="38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71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FABD745-39A3-01A5-67CA-FBC2CFBB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09750"/>
            <a:ext cx="8810625" cy="3238500"/>
          </a:xfrm>
          <a:prstGeom prst="rect">
            <a:avLst/>
          </a:prstGeom>
        </p:spPr>
      </p:pic>
      <p:sp>
        <p:nvSpPr>
          <p:cNvPr id="4" name="Título 8">
            <a:extLst>
              <a:ext uri="{FF2B5EF4-FFF2-40B4-BE49-F238E27FC236}">
                <a16:creationId xmlns:a16="http://schemas.microsoft.com/office/drawing/2014/main" id="{7414508F-E8E0-147F-CA39-98B87046E065}"/>
              </a:ext>
            </a:extLst>
          </p:cNvPr>
          <p:cNvSpPr txBox="1">
            <a:spLocks/>
          </p:cNvSpPr>
          <p:nvPr/>
        </p:nvSpPr>
        <p:spPr>
          <a:xfrm>
            <a:off x="429829" y="628539"/>
            <a:ext cx="11331575" cy="8572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Métodos </a:t>
            </a:r>
          </a:p>
        </p:txBody>
      </p:sp>
    </p:spTree>
    <p:extLst>
      <p:ext uri="{BB962C8B-B14F-4D97-AF65-F5344CB8AC3E}">
        <p14:creationId xmlns:p14="http://schemas.microsoft.com/office/powerpoint/2010/main" val="2786453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rstanding &amp; Utilizing Persona for a Targeted Marketing Strategy">
            <a:extLst>
              <a:ext uri="{FF2B5EF4-FFF2-40B4-BE49-F238E27FC236}">
                <a16:creationId xmlns:a16="http://schemas.microsoft.com/office/drawing/2014/main" id="{01EEEA07-F8C3-8D31-4790-5FB4F70A2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39" y="1696309"/>
            <a:ext cx="5207541" cy="346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74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Roteiro: </a:t>
            </a:r>
            <a:r>
              <a:rPr lang="pt-BR" dirty="0"/>
              <a:t>Quero ajuda para criar um conjunto de questões e explicações sobre [tema específico], adaptado para [nível de ensino, como ensino médio, graduação, concursos].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 importância do contexto na Gestão de Produtos - Alexandre Spengler">
            <a:extLst>
              <a:ext uri="{FF2B5EF4-FFF2-40B4-BE49-F238E27FC236}">
                <a16:creationId xmlns:a16="http://schemas.microsoft.com/office/drawing/2014/main" id="{D4C8A574-6EC1-8F86-FC2A-3174659BA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020" y="2170237"/>
            <a:ext cx="5325036" cy="399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43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Roteiro: </a:t>
            </a:r>
            <a:r>
              <a:rPr lang="pt-BR" dirty="0"/>
              <a:t>Quero ajuda para criar um conjunto de questões e explicações sobre [tema específico], adaptado para [nível de ensino, como ensino médio, graduação, concursos].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Objetivo: </a:t>
            </a:r>
            <a:r>
              <a:rPr lang="pt-BR" dirty="0"/>
              <a:t>O objetivo é criar questões desafiadoras que estimulem o pensamento crítico e ajudem os alunos a compreenderem melhor o tema. Além disso, quero uma explicação detalhada para cada resposta correta.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pt-BR" dirty="0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jetivo SMART: aprenda a defini-lo | Blog Bolsas Santanter">
            <a:extLst>
              <a:ext uri="{FF2B5EF4-FFF2-40B4-BE49-F238E27FC236}">
                <a16:creationId xmlns:a16="http://schemas.microsoft.com/office/drawing/2014/main" id="{6C3A5A0D-A036-4DE8-8C7C-18877358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739" y="2568388"/>
            <a:ext cx="5137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264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Roteiro: </a:t>
            </a:r>
            <a:r>
              <a:rPr lang="pt-BR" dirty="0"/>
              <a:t>Quero ajuda para criar um conjunto de questões e explicações sobre [tema específico], adaptado para [nível de ensino, como ensino médio, graduação, concursos].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Objetivo: </a:t>
            </a:r>
            <a:r>
              <a:rPr lang="pt-BR" dirty="0"/>
              <a:t>O objetivo é criar questões desafiadoras que estimulem o pensamento crítico e ajudem os alunos a compreenderem melhor o tema. Além disso, quero uma explicação detalhada para cada resposta correta.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Modelo: </a:t>
            </a:r>
            <a:r>
              <a:rPr lang="pt-BR" dirty="0"/>
              <a:t>Quero as questões organizadas da seguinte forma: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objetivas (múltipla escolha)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discursivas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1 estudo de caso ou problema prático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‘Explicação detalhada para cada questão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915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Roteiro: </a:t>
            </a:r>
            <a:r>
              <a:rPr lang="pt-BR" dirty="0"/>
              <a:t>Quero ajuda para criar um conjunto de questões e explicações sobre [tema específico], adaptado para [nível de ensino, como ensino médio, graduação, concursos].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Objetivo: </a:t>
            </a:r>
            <a:r>
              <a:rPr lang="pt-BR" dirty="0"/>
              <a:t>O objetivo é criar questões desafiadoras que estimulem o pensamento crítico e ajudem os alunos a compreenderem melhor o tema. Além disso, quero uma explicação detalhada para cada resposta correta.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Modelo: </a:t>
            </a:r>
            <a:r>
              <a:rPr lang="pt-BR" dirty="0"/>
              <a:t>Quero as questões organizadas da seguinte forma: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objetivas (múltipla escolha)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discursivas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1 estudo de caso ou problema prático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‘Explicação detalhada para cada questão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Panorama: </a:t>
            </a:r>
            <a:r>
              <a:rPr lang="pt-BR" dirty="0"/>
              <a:t>Os alunos que utilizarão este material estão com dificuldades em [descrever desafio, ex.: "entender jurisprudência no Direito Constitucional", "resolver problemas de Física envolvendo Cinemática", "compreender a análise sintática na Língua Portuguesa"]. Inclua exemplos aplicados ao cotidiano para facilitar a assimilação.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346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7E9AA87-FCE5-33E6-7050-5A66AA90D975}"/>
              </a:ext>
            </a:extLst>
          </p:cNvPr>
          <p:cNvSpPr/>
          <p:nvPr/>
        </p:nvSpPr>
        <p:spPr>
          <a:xfrm>
            <a:off x="276112" y="161365"/>
            <a:ext cx="11639775" cy="65836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Persona: </a:t>
            </a:r>
            <a:r>
              <a:rPr lang="pt-BR" dirty="0"/>
              <a:t>Você é um especialista em educação e criação de materiais didáticos, com foco em [disciplina específica].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Roteiro: </a:t>
            </a:r>
            <a:r>
              <a:rPr lang="pt-BR" dirty="0"/>
              <a:t>Quero ajuda para criar um conjunto de questões e explicações sobre [tema específico], adaptado para [nível de ensino, como ensino médio, graduação, concursos].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Objetivo: </a:t>
            </a:r>
            <a:r>
              <a:rPr lang="pt-BR" dirty="0"/>
              <a:t>O objetivo é criar questões desafiadoras que estimulem o pensamento crítico e ajudem os alunos a compreenderem melhor o tema. Além disso, quero uma explicação detalhada para cada resposta correta.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Modelo: </a:t>
            </a:r>
            <a:r>
              <a:rPr lang="pt-BR" dirty="0"/>
              <a:t>Quero as questões organizadas da seguinte forma: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objetivas (múltipla escolha)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2 questões discursivas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1 estudo de caso ou problema prático 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‘Explicação detalhada para cada questão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Panorama: </a:t>
            </a:r>
            <a:r>
              <a:rPr lang="pt-BR" dirty="0"/>
              <a:t>Os alunos que utilizarão este material estão com dificuldades em [descrever desafio, ex.: "entender jurisprudência no Direito Constitucional", "resolver problemas de Física envolvendo Cinemática", "compreender a análise sintática na Língua Portuguesa"]. Inclua exemplos aplicados ao cotidiano para facilitar a assimilação.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b="1" dirty="0"/>
              <a:t>Transformar: </a:t>
            </a:r>
            <a:r>
              <a:rPr lang="pt-BR" dirty="0"/>
              <a:t>Agora, refine as questões para aumentar a complexidade e adicione sugestões de materiais de apoio (como artigos, vídeos ou resumos).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88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POG | Maceió AL">
            <a:extLst>
              <a:ext uri="{FF2B5EF4-FFF2-40B4-BE49-F238E27FC236}">
                <a16:creationId xmlns:a16="http://schemas.microsoft.com/office/drawing/2014/main" id="{2C98393F-935E-9CC0-BF5D-85F881F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8FA17F8-0325-F96E-82C5-DF8F7DD8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17" y="317373"/>
            <a:ext cx="10028134" cy="54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7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9DBBCA7-3458-C376-7555-D6B93F7B3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9432ED7-6C4C-9622-8801-32864AF7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usando esse método</a:t>
            </a:r>
          </a:p>
        </p:txBody>
      </p:sp>
    </p:spTree>
    <p:extLst>
      <p:ext uri="{BB962C8B-B14F-4D97-AF65-F5344CB8AC3E}">
        <p14:creationId xmlns:p14="http://schemas.microsoft.com/office/powerpoint/2010/main" val="1730311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46988E-08B3-E074-240C-0B465713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5" y="441007"/>
            <a:ext cx="92487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87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46988E-08B3-E074-240C-0B465713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5" y="441007"/>
            <a:ext cx="9248775" cy="1952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C8FCCB-D670-0B69-068D-A71FDE5B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0" y="2162399"/>
            <a:ext cx="90106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58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446988E-08B3-E074-240C-0B465713B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05" y="441007"/>
            <a:ext cx="9248775" cy="1952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1C8FCCB-D670-0B69-068D-A71FDE5B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0" y="2162399"/>
            <a:ext cx="9010650" cy="20383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7895B32-CDDA-E3EB-D01A-2D73E5B3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0" y="3924524"/>
            <a:ext cx="88868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8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B0E4D81-A4C8-D51C-E938-F120C5F8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78" y="362062"/>
            <a:ext cx="8763000" cy="3143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FA8A08-B4F7-5312-4109-1321421FD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3505312"/>
            <a:ext cx="88011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3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3765F2A-DB5A-3EA4-50FE-251B77782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0FEB068-62C0-D0C8-C634-98A60D6F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2427635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7CBCA0-D999-2856-18DC-5070F629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67" y="29584"/>
            <a:ext cx="8763000" cy="3838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3647866-4E18-9050-A030-00FA3053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67" y="3781425"/>
            <a:ext cx="8629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4662-66C6-0C32-B75F-030C541E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86A8AD3-B095-9E7C-B165-40984884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5" y="196495"/>
            <a:ext cx="9248775" cy="28289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39E7ACA-2EE8-E1B6-90F9-3A70D67B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45" y="2737205"/>
            <a:ext cx="89058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79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4F3B6E-4E2F-D8E0-384C-8C0275E6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70" y="182096"/>
            <a:ext cx="7553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9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8C1C979-2DBE-67E3-17F5-F4190CBA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10" y="247427"/>
            <a:ext cx="8639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9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0" name="Rectangle 143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362" name="Rectangle 143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4" name="Rectangle 143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6" name="Rectangle 143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8" name="Rectangle 143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pt-BR" sz="3400">
                <a:solidFill>
                  <a:srgbClr val="FFFFFF"/>
                </a:solidFill>
              </a:rPr>
              <a:t>Arquivos do Minicurso e GITHUB</a:t>
            </a:r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2BD35939-163D-21A1-6AEA-DF976FCC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9198" y="2181426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09310F-4AE6-F264-D875-474F11DE15C4}"/>
              </a:ext>
            </a:extLst>
          </p:cNvPr>
          <p:cNvSpPr txBox="1"/>
          <p:nvPr/>
        </p:nvSpPr>
        <p:spPr>
          <a:xfrm>
            <a:off x="7113325" y="565673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https://github.com/rakratz/IaEducacao</a:t>
            </a:r>
            <a:r>
              <a:rPr lang="pt-BR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C0CCDE-0358-2442-883E-9DD090ED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71" y="1922165"/>
            <a:ext cx="3625102" cy="3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8C1C979-2DBE-67E3-17F5-F4190CBA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10" y="247427"/>
            <a:ext cx="8639175" cy="1371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9DA247-094E-1C68-7365-CAAD8D24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886" y="1854125"/>
            <a:ext cx="7191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8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7D53961-BECE-6E8D-FB42-69575FD91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A5DAA91-C10A-617F-50E9-77F09FFA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Final</a:t>
            </a:r>
          </a:p>
        </p:txBody>
      </p:sp>
    </p:spTree>
    <p:extLst>
      <p:ext uri="{BB962C8B-B14F-4D97-AF65-F5344CB8AC3E}">
        <p14:creationId xmlns:p14="http://schemas.microsoft.com/office/powerpoint/2010/main" val="389069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A58B0BD-142A-3D14-1F54-3AF72098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814387"/>
            <a:ext cx="89058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23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8">
            <a:extLst>
              <a:ext uri="{FF2B5EF4-FFF2-40B4-BE49-F238E27FC236}">
                <a16:creationId xmlns:a16="http://schemas.microsoft.com/office/drawing/2014/main" id="{C3E2932A-34B1-0D79-88D4-2E2FC949BE6E}"/>
              </a:ext>
            </a:extLst>
          </p:cNvPr>
          <p:cNvSpPr txBox="1">
            <a:spLocks/>
          </p:cNvSpPr>
          <p:nvPr/>
        </p:nvSpPr>
        <p:spPr>
          <a:xfrm>
            <a:off x="450981" y="2777957"/>
            <a:ext cx="11331575" cy="8572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Outro Exemplo</a:t>
            </a:r>
          </a:p>
        </p:txBody>
      </p:sp>
    </p:spTree>
    <p:extLst>
      <p:ext uri="{BB962C8B-B14F-4D97-AF65-F5344CB8AC3E}">
        <p14:creationId xmlns:p14="http://schemas.microsoft.com/office/powerpoint/2010/main" val="428208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CF52AF-80A1-536D-3BAF-F35AF305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455743"/>
            <a:ext cx="8829675" cy="2762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9D3DA1-6069-4F29-335A-061D958F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162" y="3429000"/>
            <a:ext cx="89439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50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B9C7B9-9FFD-1753-EF8D-1195DC77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07" y="260032"/>
            <a:ext cx="8839200" cy="2314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98FA34-5F0E-6C7A-9F8B-43005C54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782" y="2635569"/>
            <a:ext cx="86296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0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D3A999F-B252-3065-A3AE-C8C89889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35" y="105223"/>
            <a:ext cx="8715375" cy="2000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DD0BA7-D202-6482-C5F6-B01FE448D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87" y="2690812"/>
            <a:ext cx="90392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00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4DE0D8-0AB4-DA50-79CC-D602F4DE0E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0517608-95BD-D1CB-73BD-CB710CDC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3157955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6924255-329D-0C5A-E991-A112DC5D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65" y="415010"/>
            <a:ext cx="90011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0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B093FE-862F-A47B-576B-3B6A0766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590675"/>
            <a:ext cx="93440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3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nha de chegada em preto e branco">
            <a:extLst>
              <a:ext uri="{FF2B5EF4-FFF2-40B4-BE49-F238E27FC236}">
                <a16:creationId xmlns:a16="http://schemas.microsoft.com/office/drawing/2014/main" id="{AE37648B-9C9C-69D8-8AEA-7C4DDE05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06" r="12933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E0C65-49C2-4263-4AAB-97239B8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Iniciar</a:t>
            </a:r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AEF134D5-D270-4799-80AC-25DC9541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6" b="6864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375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BDE93F0-4973-7048-A997-741599EC9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239" y="0"/>
            <a:ext cx="8915400" cy="2552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FECB99-B656-38F2-916D-70C0E999A0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0061" y="2100263"/>
            <a:ext cx="90297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06ED4C9-42F3-0B19-F6F2-AFBB5640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803" y="368729"/>
            <a:ext cx="77057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E45C0F2-7D33-9E48-A516-67FF122C05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69E4E6-7ABA-2F15-F5DD-3916F363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Novas Questões</a:t>
            </a:r>
          </a:p>
        </p:txBody>
      </p:sp>
    </p:spTree>
    <p:extLst>
      <p:ext uri="{BB962C8B-B14F-4D97-AF65-F5344CB8AC3E}">
        <p14:creationId xmlns:p14="http://schemas.microsoft.com/office/powerpoint/2010/main" val="4049714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C8DF9B9-193D-5107-294D-530DD158B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61" y="0"/>
            <a:ext cx="8881278" cy="589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97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7EFCC03-584F-C820-636B-0060FD73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736" y="0"/>
            <a:ext cx="9671124" cy="56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44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43BC651-0859-10AC-0DEC-06AF80D71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5" y="204899"/>
            <a:ext cx="8977480" cy="58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6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50981" y="688489"/>
            <a:ext cx="11331575" cy="31689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Nova Técnica de Gerar Questões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Busque uma questão modelo</a:t>
            </a:r>
          </a:p>
          <a:p>
            <a:pPr marL="742950" indent="-742950">
              <a:buFont typeface="+mj-lt"/>
              <a:buAutoNum type="arabicPeriod"/>
            </a:pPr>
            <a:endParaRPr lang="pt-BR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Busque um texto de apoio</a:t>
            </a:r>
          </a:p>
          <a:p>
            <a:pPr marL="742950" indent="-742950">
              <a:buFont typeface="+mj-lt"/>
              <a:buAutoNum type="arabicPeriod"/>
            </a:pPr>
            <a:endParaRPr lang="pt-BR" dirty="0">
              <a:solidFill>
                <a:schemeClr val="bg1"/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pt-BR" dirty="0">
                <a:solidFill>
                  <a:schemeClr val="bg1"/>
                </a:solidFill>
              </a:rPr>
              <a:t>Peça para IA usar a questão modelo para gerar um nova questão com base no texto</a:t>
            </a:r>
          </a:p>
        </p:txBody>
      </p:sp>
    </p:spTree>
    <p:extLst>
      <p:ext uri="{BB962C8B-B14F-4D97-AF65-F5344CB8AC3E}">
        <p14:creationId xmlns:p14="http://schemas.microsoft.com/office/powerpoint/2010/main" val="1656764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311131" y="2635623"/>
            <a:ext cx="11331575" cy="31689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MarkeDown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para gerar prompt com texto mais fáceis de serem entendidos pela IA</a:t>
            </a:r>
          </a:p>
        </p:txBody>
      </p:sp>
    </p:spTree>
    <p:extLst>
      <p:ext uri="{BB962C8B-B14F-4D97-AF65-F5344CB8AC3E}">
        <p14:creationId xmlns:p14="http://schemas.microsoft.com/office/powerpoint/2010/main" val="3445341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13E02D-AEF3-6344-8230-F62AA1E2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4" y="225910"/>
            <a:ext cx="10658986" cy="62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6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311131" y="2635623"/>
            <a:ext cx="11331575" cy="31689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Em textos longos a comum IA se perde o que é contexto o que é instrução o que seria um observação.</a:t>
            </a:r>
          </a:p>
        </p:txBody>
      </p:sp>
    </p:spTree>
    <p:extLst>
      <p:ext uri="{BB962C8B-B14F-4D97-AF65-F5344CB8AC3E}">
        <p14:creationId xmlns:p14="http://schemas.microsoft.com/office/powerpoint/2010/main" val="31137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sala cinza cheia de pontos de interrogação com uma porta de saida">
            <a:extLst>
              <a:ext uri="{FF2B5EF4-FFF2-40B4-BE49-F238E27FC236}">
                <a16:creationId xmlns:a16="http://schemas.microsoft.com/office/drawing/2014/main" id="{320B464A-3310-F7C6-2CAF-183430B834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8B5F98-90D5-0409-E5BC-24591FB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/>
            <a:r>
              <a:rPr lang="en-US" sz="4800">
                <a:solidFill>
                  <a:schemeClr val="bg1"/>
                </a:solidFill>
              </a:rPr>
              <a:t>Questões éticas e discursões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BC3D2C4-0351-1ABB-3310-1171F0A7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41" y="698835"/>
            <a:ext cx="7298882" cy="5319792"/>
          </a:xfrm>
          <a:prstGeom prst="rect">
            <a:avLst/>
          </a:prstGeom>
        </p:spPr>
      </p:pic>
      <p:pic>
        <p:nvPicPr>
          <p:cNvPr id="7" name="Picture 2" descr="IPOG | Maceió AL">
            <a:extLst>
              <a:ext uri="{FF2B5EF4-FFF2-40B4-BE49-F238E27FC236}">
                <a16:creationId xmlns:a16="http://schemas.microsoft.com/office/drawing/2014/main" id="{873FB0BE-0C64-2D53-4E47-10357A319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357" y="357216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516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50981" y="645459"/>
            <a:ext cx="11331575" cy="3933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O uso de </a:t>
            </a:r>
            <a:r>
              <a:rPr lang="pt-BR" dirty="0" err="1">
                <a:solidFill>
                  <a:schemeClr val="bg1"/>
                </a:solidFill>
              </a:rPr>
              <a:t>Markdown</a:t>
            </a:r>
            <a:r>
              <a:rPr lang="pt-BR" dirty="0">
                <a:solidFill>
                  <a:schemeClr val="bg1"/>
                </a:solidFill>
              </a:rPr>
              <a:t> na criação de questões acadêmicas é uma prática essencial para estruturar o conteúdo de forma clara, organizada e facilmente legível. 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</a:rPr>
              <a:t>Ele permite formatar títulos, negritos, itálicos, listas, tabelas e até expressões matemáticas em </a:t>
            </a:r>
            <a:r>
              <a:rPr lang="pt-BR" dirty="0" err="1">
                <a:solidFill>
                  <a:schemeClr val="bg1"/>
                </a:solidFill>
              </a:rPr>
              <a:t>LaTeX</a:t>
            </a:r>
            <a:r>
              <a:rPr lang="pt-BR" dirty="0">
                <a:solidFill>
                  <a:schemeClr val="bg1"/>
                </a:solidFill>
              </a:rPr>
              <a:t> sem a necessidade de editores avançados.</a:t>
            </a:r>
          </a:p>
        </p:txBody>
      </p:sp>
    </p:spTree>
    <p:extLst>
      <p:ext uri="{BB962C8B-B14F-4D97-AF65-F5344CB8AC3E}">
        <p14:creationId xmlns:p14="http://schemas.microsoft.com/office/powerpoint/2010/main" val="826896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29829" y="1140311"/>
            <a:ext cx="11331575" cy="3933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Exemplo</a:t>
            </a:r>
          </a:p>
          <a:p>
            <a:pPr algn="ctr"/>
            <a:endParaRPr lang="pt-BR" sz="3600" dirty="0">
              <a:solidFill>
                <a:schemeClr val="bg1"/>
              </a:solidFill>
            </a:endParaRPr>
          </a:p>
          <a:p>
            <a:pPr algn="ctr"/>
            <a:endParaRPr lang="pt-BR" sz="3600" dirty="0">
              <a:solidFill>
                <a:schemeClr val="bg1"/>
              </a:solidFill>
            </a:endParaRPr>
          </a:p>
          <a:p>
            <a:pPr algn="ctr"/>
            <a:r>
              <a:rPr lang="pt-BR" sz="3600" dirty="0">
                <a:solidFill>
                  <a:schemeClr val="bg1"/>
                </a:solidFill>
              </a:rPr>
              <a:t>No contexto do ensino de Engenharia Civil, especialmente na área de Cálculo Estrutural, o </a:t>
            </a:r>
            <a:r>
              <a:rPr lang="pt-BR" sz="3600" dirty="0" err="1">
                <a:solidFill>
                  <a:schemeClr val="bg1"/>
                </a:solidFill>
              </a:rPr>
              <a:t>Markdown</a:t>
            </a:r>
            <a:r>
              <a:rPr lang="pt-BR" sz="3600" dirty="0">
                <a:solidFill>
                  <a:schemeClr val="bg1"/>
                </a:solidFill>
              </a:rPr>
              <a:t> facilita a padronização das questões, tornando-as mais fáceis de entender, compartilhar e modificar.</a:t>
            </a:r>
          </a:p>
        </p:txBody>
      </p:sp>
    </p:spTree>
    <p:extLst>
      <p:ext uri="{BB962C8B-B14F-4D97-AF65-F5344CB8AC3E}">
        <p14:creationId xmlns:p14="http://schemas.microsoft.com/office/powerpoint/2010/main" val="37291510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C2A6F5-FF58-D8AA-8229-29137E13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228600"/>
            <a:ext cx="103251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457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4202C-CFEA-CFF6-5F0D-45AB8013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619125"/>
            <a:ext cx="102679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78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321A0B-5A08-1640-776C-1CC1F0FA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60" y="96819"/>
            <a:ext cx="7502464" cy="63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0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429829" y="1140311"/>
            <a:ext cx="11331575" cy="39338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Exemplo</a:t>
            </a:r>
          </a:p>
          <a:p>
            <a:pPr algn="ctr"/>
            <a:endParaRPr lang="pt-BR" sz="3600" dirty="0">
              <a:solidFill>
                <a:schemeClr val="bg1"/>
              </a:solidFill>
            </a:endParaRPr>
          </a:p>
          <a:p>
            <a:pPr algn="ctr"/>
            <a:r>
              <a:rPr lang="pt-BR" sz="3600" dirty="0">
                <a:solidFill>
                  <a:schemeClr val="bg1"/>
                </a:solidFill>
              </a:rPr>
              <a:t>Aqui está um exemplo de prompt em </a:t>
            </a:r>
            <a:r>
              <a:rPr lang="pt-BR" sz="3600" dirty="0" err="1">
                <a:solidFill>
                  <a:schemeClr val="bg1"/>
                </a:solidFill>
              </a:rPr>
              <a:t>Markdown</a:t>
            </a:r>
            <a:r>
              <a:rPr lang="pt-BR" sz="3600" dirty="0">
                <a:solidFill>
                  <a:schemeClr val="bg1"/>
                </a:solidFill>
              </a:rPr>
              <a:t> com </a:t>
            </a:r>
            <a:r>
              <a:rPr lang="pt-BR" sz="3600" dirty="0" err="1">
                <a:solidFill>
                  <a:schemeClr val="bg1"/>
                </a:solidFill>
              </a:rPr>
              <a:t>tags</a:t>
            </a:r>
            <a:r>
              <a:rPr lang="pt-BR" sz="3600" dirty="0">
                <a:solidFill>
                  <a:schemeClr val="bg1"/>
                </a:solidFill>
              </a:rPr>
              <a:t>, direcionado para gerar uma questão na área de Administração (TGA - Teoria Geral da Administração).</a:t>
            </a:r>
          </a:p>
        </p:txBody>
      </p:sp>
    </p:spTree>
    <p:extLst>
      <p:ext uri="{BB962C8B-B14F-4D97-AF65-F5344CB8AC3E}">
        <p14:creationId xmlns:p14="http://schemas.microsoft.com/office/powerpoint/2010/main" val="32225629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596ACEF-6ED0-B782-32DF-62CBFD9DD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53" y="0"/>
            <a:ext cx="8155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71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BABBF3-420A-B9A4-3078-33D9F284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53" y="0"/>
            <a:ext cx="8155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166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20588F-352D-8553-8069-EDD8EEB2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053" y="0"/>
            <a:ext cx="8155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719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87953BE8-07EE-5E23-F4BA-F9CC328A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A27CC1F9-0159-BA69-C4EA-13357DCB34FE}"/>
              </a:ext>
            </a:extLst>
          </p:cNvPr>
          <p:cNvSpPr txBox="1">
            <a:spLocks/>
          </p:cNvSpPr>
          <p:nvPr/>
        </p:nvSpPr>
        <p:spPr>
          <a:xfrm>
            <a:off x="838200" y="2252663"/>
            <a:ext cx="10515600" cy="13255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Zero-Shot</a:t>
            </a:r>
          </a:p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-Shot</a:t>
            </a:r>
          </a:p>
          <a:p>
            <a:pPr algn="ctr"/>
            <a:br>
              <a:rPr lang="pt-BR" dirty="0">
                <a:solidFill>
                  <a:schemeClr val="bg1"/>
                </a:solidFill>
              </a:rPr>
            </a:br>
            <a:r>
              <a:rPr lang="pt-BR" dirty="0" err="1">
                <a:solidFill>
                  <a:schemeClr val="bg1"/>
                </a:solidFill>
              </a:rPr>
              <a:t>Few</a:t>
            </a:r>
            <a:r>
              <a:rPr lang="pt-BR" dirty="0">
                <a:solidFill>
                  <a:schemeClr val="bg1"/>
                </a:solidFill>
              </a:rPr>
              <a:t>-Shot</a:t>
            </a:r>
          </a:p>
        </p:txBody>
      </p:sp>
    </p:spTree>
    <p:extLst>
      <p:ext uri="{BB962C8B-B14F-4D97-AF65-F5344CB8AC3E}">
        <p14:creationId xmlns:p14="http://schemas.microsoft.com/office/powerpoint/2010/main" val="35687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2C7D13C-AF97-63E3-C7E3-3327DB602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530" y="167001"/>
            <a:ext cx="9781725" cy="65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0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ADCEDB-E15C-B812-AEFA-AC873B48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47712"/>
            <a:ext cx="882967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96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0880F5-C457-B27C-1040-02E7DE2E7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86" y="0"/>
            <a:ext cx="8448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24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F071-D550-A309-E474-3258015B0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651D99A-B5D6-A9F3-A512-22452A01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86" y="0"/>
            <a:ext cx="84486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9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9F071-D550-A309-E474-3258015B0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45F169-3D8C-FDA6-86AE-CFAABBED6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490537"/>
            <a:ext cx="78771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80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A4DF02-4547-8CC4-D409-D63310FFDA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337" y="223837"/>
            <a:ext cx="113633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881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7FD6423-DF68-0F64-A2A3-9389B7A4F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8B168F5-BF21-3FF3-51CF-DABB9CF9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One</a:t>
            </a:r>
            <a:r>
              <a:rPr lang="pt-BR" dirty="0"/>
              <a:t>-Shot   </a:t>
            </a:r>
            <a:r>
              <a:rPr lang="pt-BR" dirty="0" err="1"/>
              <a:t>Few</a:t>
            </a:r>
            <a:r>
              <a:rPr lang="pt-BR" dirty="0"/>
              <a:t>-Shot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32440A-E28E-9FAA-839A-91E9E20A55A7}"/>
              </a:ext>
            </a:extLst>
          </p:cNvPr>
          <p:cNvSpPr txBox="1"/>
          <p:nvPr/>
        </p:nvSpPr>
        <p:spPr>
          <a:xfrm>
            <a:off x="2842709" y="4135735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 </a:t>
            </a:r>
            <a:r>
              <a:rPr lang="pt-BR" dirty="0">
                <a:hlinkClick r:id="rId2"/>
              </a:rPr>
              <a:t>https://download.inep.gov.br/enade/provas_e_gabaritos/2023_PV_engenharia_da_computacao.pdf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27938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D226D-1AB9-6DB8-8C37-C95144AB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182" y="0"/>
            <a:ext cx="5813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125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319E3F6-0DAF-59D2-D103-3333F43A7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2524125"/>
            <a:ext cx="7038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043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01460E-C7CC-FD8A-BB38-C7C7B9B8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6" y="153800"/>
            <a:ext cx="5953043" cy="37727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71460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01460E-C7CC-FD8A-BB38-C7C7B9B8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6" y="153800"/>
            <a:ext cx="5953043" cy="37727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5FDDC-ACF3-C55D-0964-2B902184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56" y="817132"/>
            <a:ext cx="5758086" cy="48521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673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AF86FC-C9CE-9B7A-055B-190392D8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56" y="457200"/>
            <a:ext cx="10905687" cy="5943600"/>
          </a:xfrm>
          <a:prstGeom prst="rect">
            <a:avLst/>
          </a:prstGeom>
        </p:spPr>
      </p:pic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FAB57EED-BE45-3DB5-FFC3-E26759910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224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C01460E-C7CC-FD8A-BB38-C7C7B9B8B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6" y="153800"/>
            <a:ext cx="5953043" cy="37727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0C5FDDC-ACF3-C55D-0964-2B902184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56" y="817132"/>
            <a:ext cx="5758086" cy="48521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67A33B-5149-5B6A-0714-0BAC2A0A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550" y="4228651"/>
            <a:ext cx="5179695" cy="21809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9726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CITAÇÃO </a:t>
            </a:r>
            <a:br>
              <a:rPr lang="pt-BR" dirty="0"/>
            </a:br>
            <a:r>
              <a:rPr lang="pt-BR" dirty="0"/>
              <a:t>DIRETA E INDIRETA </a:t>
            </a:r>
            <a:br>
              <a:rPr lang="pt-BR" dirty="0"/>
            </a:br>
            <a:r>
              <a:rPr lang="pt-BR" dirty="0"/>
              <a:t>ABNT COM USO DE IA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78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CFAB8A-D2F7-4321-073C-B142079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816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13B8E-966F-A24E-73D1-8BF37EB2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5775"/>
            <a:ext cx="8382000" cy="5886450"/>
          </a:xfrm>
          <a:prstGeom prst="rect">
            <a:avLst/>
          </a:prstGeom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4108287-6460-FE2A-02BD-61DB487D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375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 para IA fazer a citação</a:t>
            </a:r>
          </a:p>
        </p:txBody>
      </p:sp>
    </p:spTree>
    <p:extLst>
      <p:ext uri="{BB962C8B-B14F-4D97-AF65-F5344CB8AC3E}">
        <p14:creationId xmlns:p14="http://schemas.microsoft.com/office/powerpoint/2010/main" val="27519696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0CA520-820D-B6C9-F645-97A4CB88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2" y="178399"/>
            <a:ext cx="10925672" cy="6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23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C000FB-A73E-C56C-BA27-7DDE9E5B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4" y="124206"/>
            <a:ext cx="11108553" cy="66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27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Achando uma citação no Livro</a:t>
            </a:r>
          </a:p>
        </p:txBody>
      </p:sp>
    </p:spTree>
    <p:extLst>
      <p:ext uri="{BB962C8B-B14F-4D97-AF65-F5344CB8AC3E}">
        <p14:creationId xmlns:p14="http://schemas.microsoft.com/office/powerpoint/2010/main" val="1445747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9DAAC2-A5C1-7E73-5224-3AD2D983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95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0F109A-7188-E815-AC39-2B6E1779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1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7861</TotalTime>
  <Words>1374</Words>
  <Application>Microsoft Office PowerPoint</Application>
  <PresentationFormat>Widescreen</PresentationFormat>
  <Paragraphs>138</Paragraphs>
  <Slides>139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139</vt:i4>
      </vt:variant>
    </vt:vector>
  </HeadingPairs>
  <TitlesOfParts>
    <vt:vector size="147" baseType="lpstr">
      <vt:lpstr>Arial</vt:lpstr>
      <vt:lpstr>Calibri</vt:lpstr>
      <vt:lpstr>Tema do Office</vt:lpstr>
      <vt:lpstr>1_Tema do Office</vt:lpstr>
      <vt:lpstr>2_Tema do Office</vt:lpstr>
      <vt:lpstr>4_Tema do Office</vt:lpstr>
      <vt:lpstr>3_Tema do Office</vt:lpstr>
      <vt:lpstr>5_Tema do Office</vt:lpstr>
      <vt:lpstr>Uso de IA na Educação</vt:lpstr>
      <vt:lpstr>Apresentação do PowerPoint</vt:lpstr>
      <vt:lpstr>Quem Sou Eu?</vt:lpstr>
      <vt:lpstr>Apresentação do PowerPoint</vt:lpstr>
      <vt:lpstr>Arquivos do Minicurso e GITHUB</vt:lpstr>
      <vt:lpstr>Iniciar</vt:lpstr>
      <vt:lpstr>Questões éticas e discursões </vt:lpstr>
      <vt:lpstr>Apresentação do PowerPoint</vt:lpstr>
      <vt:lpstr>Apresentação do PowerPoint</vt:lpstr>
      <vt:lpstr>Apresentação do PowerPoint</vt:lpstr>
      <vt:lpstr>Apresentação do PowerPoint</vt:lpstr>
      <vt:lpstr>Nosso Objetivo é aplicação prática da IA</vt:lpstr>
      <vt:lpstr>Apresentação do PowerPoint</vt:lpstr>
      <vt:lpstr>Antes vamos conversar um pouco sobre IA</vt:lpstr>
      <vt:lpstr>O que é uma IA?  Como funciona um IA?   Como a IA pensa?  Quem programa a IA?  Ela surge do nada?  Como se cria uma IA?</vt:lpstr>
      <vt:lpstr>Inteligência Artificial</vt:lpstr>
      <vt:lpstr>Inteligência Artificial</vt:lpstr>
      <vt:lpstr>Inteligência Artificial</vt:lpstr>
      <vt:lpstr>Apresentação do PowerPoint</vt:lpstr>
      <vt:lpstr>Apresentação do PowerPoint</vt:lpstr>
      <vt:lpstr>Apresentação do PowerPoint</vt:lpstr>
      <vt:lpstr>Apresentação do PowerPoint</vt:lpstr>
      <vt:lpstr>Engenharia de  PROMPT</vt:lpstr>
      <vt:lpstr>PROMPT</vt:lpstr>
      <vt:lpstr>PROMPT</vt:lpstr>
      <vt:lpstr>PROMPT</vt:lpstr>
      <vt:lpstr>Dicas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usando esse método</vt:lpstr>
      <vt:lpstr>Apresentação do PowerPoint</vt:lpstr>
      <vt:lpstr>Apresentação do PowerPoint</vt:lpstr>
      <vt:lpstr>Apresentação do PowerPoint</vt:lpstr>
      <vt:lpstr>Apresentação do PowerPoint</vt:lpstr>
      <vt:lpstr>Resultado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Final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</vt:lpstr>
      <vt:lpstr>Apresentação do PowerPoint</vt:lpstr>
      <vt:lpstr>Apresentação do PowerPoint</vt:lpstr>
      <vt:lpstr>Apresentação do PowerPoint</vt:lpstr>
      <vt:lpstr>Apresentação do PowerPoint</vt:lpstr>
      <vt:lpstr>Novas Questões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One-Shot   Few-Shot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CITAÇÃO  DIRETA E INDIRETA  ABNT COM USO DE IA</vt:lpstr>
      <vt:lpstr>Apresentação do PowerPoint</vt:lpstr>
      <vt:lpstr>Apresentação do PowerPoint</vt:lpstr>
      <vt:lpstr>Pedido para IA fazer a citação</vt:lpstr>
      <vt:lpstr>Apresentação do PowerPoint</vt:lpstr>
      <vt:lpstr>Apresentação do PowerPoint</vt:lpstr>
      <vt:lpstr>Achando uma citação no Livro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ESCRITA COM APOIO DE IA</vt:lpstr>
      <vt:lpstr>Apresentação do PowerPoint</vt:lpstr>
      <vt:lpstr>Apresentação do PowerPoint</vt:lpstr>
      <vt:lpstr>Colocando na forma de parágrafo</vt:lpstr>
      <vt:lpstr>Apresentação do PowerPoint</vt:lpstr>
      <vt:lpstr>Apresentação do PowerPoint</vt:lpstr>
      <vt:lpstr>Use como texto inicial</vt:lpstr>
      <vt:lpstr>Apresentação do PowerPoint</vt:lpstr>
      <vt:lpstr>Agradeça sua IA</vt:lpstr>
      <vt:lpstr>REVISÃO E RESCRITA  DE TEXTO COM 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Texto original</vt:lpstr>
      <vt:lpstr>Apresentação do PowerPoint</vt:lpstr>
      <vt:lpstr>TRADUÇÃO DE TEXTO PARA INGLÊS</vt:lpstr>
      <vt:lpstr>Apresentação do PowerPoint</vt:lpstr>
      <vt:lpstr>Apresentação do PowerPoint</vt:lpstr>
      <vt:lpstr>Apresentação do PowerPoint</vt:lpstr>
      <vt:lpstr>Apresentação do PowerPoint</vt:lpstr>
      <vt:lpstr>Bem, o Google Tradutor é usado.</vt:lpstr>
      <vt:lpstr>Apresentação do PowerPoint</vt:lpstr>
      <vt:lpstr>Apresentação do PowerPoint</vt:lpstr>
      <vt:lpstr>Agradeça sua IA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Módulo</dc:title>
  <dc:creator>Wagner Flávio</dc:creator>
  <cp:lastModifiedBy>Ricardo Kratz</cp:lastModifiedBy>
  <cp:revision>95</cp:revision>
  <dcterms:created xsi:type="dcterms:W3CDTF">2021-03-25T19:25:03Z</dcterms:created>
  <dcterms:modified xsi:type="dcterms:W3CDTF">2025-01-28T20:16:53Z</dcterms:modified>
</cp:coreProperties>
</file>